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15" r:id="rId13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1" Type="http://schemas.openxmlformats.org/officeDocument/2006/relationships/slide" Target="slides/slide6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33c5e4031bd_0_3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22" name="Google Shape;4222;g33c5e4031bd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3" name="Google Shape;4223;g33c5e4031bd_0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60.xml"/></Relationships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28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26" name="Google Shape;4226;p628"/>
          <p:cNvSpPr txBox="1"/>
          <p:nvPr/>
        </p:nvSpPr>
        <p:spPr>
          <a:xfrm>
            <a:off x="685800" y="141684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Possibility Frontiers</a:t>
            </a:r>
            <a:endParaRPr/>
          </a:p>
        </p:txBody>
      </p:sp>
      <p:cxnSp>
        <p:nvCxnSpPr>
          <p:cNvPr id="4227" name="Google Shape;4227;p628"/>
          <p:cNvCxnSpPr/>
          <p:nvPr/>
        </p:nvCxnSpPr>
        <p:spPr>
          <a:xfrm>
            <a:off x="2362200" y="1257300"/>
            <a:ext cx="0" cy="320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28" name="Google Shape;4228;p628"/>
          <p:cNvCxnSpPr/>
          <p:nvPr/>
        </p:nvCxnSpPr>
        <p:spPr>
          <a:xfrm>
            <a:off x="2362200" y="4457700"/>
            <a:ext cx="548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29" name="Google Shape;4229;p628"/>
          <p:cNvSpPr/>
          <p:nvPr/>
        </p:nvSpPr>
        <p:spPr>
          <a:xfrm>
            <a:off x="2362200" y="1943100"/>
            <a:ext cx="4189410" cy="2571750"/>
          </a:xfrm>
          <a:custGeom>
            <a:rect b="b" l="l" r="r" t="t"/>
            <a:pathLst>
              <a:path extrusionOk="0" h="21600" w="21591"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moveTo>
                  <a:pt x="0" y="0"/>
                </a:moveTo>
                <a:cubicBezTo>
                  <a:pt x="11675" y="0"/>
                  <a:pt x="21237" y="9276"/>
                  <a:pt x="21591" y="20944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628"/>
          <p:cNvSpPr txBox="1"/>
          <p:nvPr/>
        </p:nvSpPr>
        <p:spPr>
          <a:xfrm>
            <a:off x="609600" y="1404938"/>
            <a:ext cx="1757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Capital Goods</a:t>
            </a:r>
            <a:endParaRPr/>
          </a:p>
        </p:txBody>
      </p:sp>
      <p:sp>
        <p:nvSpPr>
          <p:cNvPr id="4231" name="Google Shape;4231;p628"/>
          <p:cNvSpPr txBox="1"/>
          <p:nvPr/>
        </p:nvSpPr>
        <p:spPr>
          <a:xfrm>
            <a:off x="6705600" y="4457700"/>
            <a:ext cx="2109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Consumer Goods</a:t>
            </a:r>
            <a:endParaRPr/>
          </a:p>
        </p:txBody>
      </p:sp>
      <p:cxnSp>
        <p:nvCxnSpPr>
          <p:cNvPr id="4232" name="Google Shape;4232;p628"/>
          <p:cNvCxnSpPr/>
          <p:nvPr/>
        </p:nvCxnSpPr>
        <p:spPr>
          <a:xfrm>
            <a:off x="2362200" y="2628900"/>
            <a:ext cx="2819400" cy="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33" name="Google Shape;4233;p628"/>
          <p:cNvCxnSpPr/>
          <p:nvPr/>
        </p:nvCxnSpPr>
        <p:spPr>
          <a:xfrm>
            <a:off x="5181600" y="2628900"/>
            <a:ext cx="0" cy="18288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34" name="Google Shape;4234;p628"/>
          <p:cNvSpPr txBox="1"/>
          <p:nvPr/>
        </p:nvSpPr>
        <p:spPr>
          <a:xfrm>
            <a:off x="1905000" y="2457450"/>
            <a:ext cx="473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Yo</a:t>
            </a:r>
            <a:endParaRPr/>
          </a:p>
        </p:txBody>
      </p:sp>
      <p:sp>
        <p:nvSpPr>
          <p:cNvPr id="4235" name="Google Shape;4235;p628"/>
          <p:cNvSpPr txBox="1"/>
          <p:nvPr/>
        </p:nvSpPr>
        <p:spPr>
          <a:xfrm>
            <a:off x="4937125" y="4457700"/>
            <a:ext cx="479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Xo</a:t>
            </a:r>
            <a:endParaRPr/>
          </a:p>
        </p:txBody>
      </p:sp>
      <p:sp>
        <p:nvSpPr>
          <p:cNvPr id="4236" name="Google Shape;4236;p628"/>
          <p:cNvSpPr txBox="1"/>
          <p:nvPr/>
        </p:nvSpPr>
        <p:spPr>
          <a:xfrm>
            <a:off x="5241925" y="2366963"/>
            <a:ext cx="39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</p:txBody>
      </p:sp>
      <p:sp>
        <p:nvSpPr>
          <p:cNvPr id="4237" name="Google Shape;4237;p628"/>
          <p:cNvSpPr txBox="1"/>
          <p:nvPr/>
        </p:nvSpPr>
        <p:spPr>
          <a:xfrm>
            <a:off x="3717925" y="2641997"/>
            <a:ext cx="184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8" name="Google Shape;4238;p628"/>
          <p:cNvSpPr txBox="1"/>
          <p:nvPr/>
        </p:nvSpPr>
        <p:spPr>
          <a:xfrm>
            <a:off x="3794125" y="2408634"/>
            <a:ext cx="763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0" i="0" lang="zh-CN" sz="8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</p:txBody>
      </p:sp>
      <p:sp>
        <p:nvSpPr>
          <p:cNvPr id="4239" name="Google Shape;4239;p628"/>
          <p:cNvSpPr/>
          <p:nvPr/>
        </p:nvSpPr>
        <p:spPr>
          <a:xfrm>
            <a:off x="2362200" y="1544240"/>
            <a:ext cx="4953001" cy="2913456"/>
          </a:xfrm>
          <a:custGeom>
            <a:rect b="b" l="l" r="r" t="t"/>
            <a:pathLst>
              <a:path extrusionOk="0" h="22022" w="21601"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moveTo>
                  <a:pt x="0" y="0"/>
                </a:moveTo>
                <a:cubicBezTo>
                  <a:pt x="11930" y="0"/>
                  <a:pt x="21601" y="9670"/>
                  <a:pt x="21601" y="21600"/>
                </a:cubicBezTo>
                <a:cubicBezTo>
                  <a:pt x="21601" y="21741"/>
                  <a:pt x="21599" y="21882"/>
                  <a:pt x="21596" y="22022"/>
                </a:cubicBezTo>
                <a:lnTo>
                  <a:pt x="1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0" name="Google Shape;4240;p628"/>
          <p:cNvCxnSpPr/>
          <p:nvPr/>
        </p:nvCxnSpPr>
        <p:spPr>
          <a:xfrm rot="10800000">
            <a:off x="2362200" y="2286000"/>
            <a:ext cx="3276600" cy="0"/>
          </a:xfrm>
          <a:prstGeom prst="straightConnector1">
            <a:avLst/>
          </a:prstGeom>
          <a:noFill/>
          <a:ln cap="flat" cmpd="sng" w="38100">
            <a:solidFill>
              <a:srgbClr val="99336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41" name="Google Shape;4241;p628"/>
          <p:cNvCxnSpPr/>
          <p:nvPr/>
        </p:nvCxnSpPr>
        <p:spPr>
          <a:xfrm>
            <a:off x="5638800" y="2286000"/>
            <a:ext cx="0" cy="2171700"/>
          </a:xfrm>
          <a:prstGeom prst="straightConnector1">
            <a:avLst/>
          </a:prstGeom>
          <a:noFill/>
          <a:ln cap="flat" cmpd="sng" w="38100">
            <a:solidFill>
              <a:srgbClr val="80008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42" name="Google Shape;4242;p628"/>
          <p:cNvSpPr txBox="1"/>
          <p:nvPr/>
        </p:nvSpPr>
        <p:spPr>
          <a:xfrm>
            <a:off x="5699125" y="1966913"/>
            <a:ext cx="396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</p:txBody>
      </p:sp>
      <p:sp>
        <p:nvSpPr>
          <p:cNvPr id="4243" name="Google Shape;4243;p628"/>
          <p:cNvSpPr txBox="1"/>
          <p:nvPr/>
        </p:nvSpPr>
        <p:spPr>
          <a:xfrm>
            <a:off x="1905000" y="2147888"/>
            <a:ext cx="477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Y1</a:t>
            </a:r>
            <a:endParaRPr/>
          </a:p>
        </p:txBody>
      </p:sp>
      <p:sp>
        <p:nvSpPr>
          <p:cNvPr id="4244" name="Google Shape;4244;p628"/>
          <p:cNvSpPr txBox="1"/>
          <p:nvPr/>
        </p:nvSpPr>
        <p:spPr>
          <a:xfrm>
            <a:off x="5410200" y="4457700"/>
            <a:ext cx="484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X1</a:t>
            </a:r>
            <a:endParaRPr/>
          </a:p>
        </p:txBody>
      </p:sp>
      <p:sp>
        <p:nvSpPr>
          <p:cNvPr id="4245" name="Google Shape;4245;p628"/>
          <p:cNvSpPr txBox="1"/>
          <p:nvPr/>
        </p:nvSpPr>
        <p:spPr>
          <a:xfrm>
            <a:off x="6831012" y="1032272"/>
            <a:ext cx="1981200" cy="171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Production inside the PPF – e.g. point B means the country is not using all its resources </a:t>
            </a:r>
            <a:endParaRPr/>
          </a:p>
        </p:txBody>
      </p:sp>
      <p:sp>
        <p:nvSpPr>
          <p:cNvPr id="4246" name="Google Shape;4246;p628"/>
          <p:cNvSpPr txBox="1"/>
          <p:nvPr/>
        </p:nvSpPr>
        <p:spPr>
          <a:xfrm>
            <a:off x="6678612" y="937022"/>
            <a:ext cx="2286000" cy="18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can only produce at points outside the PPF if it finds a way of expanding its resources or improves the productivity of those resources it already has. This will push the PPF further outwards.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